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487" r:id="rId7"/>
    <p:sldId id="262" r:id="rId8"/>
    <p:sldId id="263" r:id="rId9"/>
    <p:sldId id="264" r:id="rId10"/>
    <p:sldId id="311" r:id="rId11"/>
    <p:sldId id="266" r:id="rId12"/>
    <p:sldId id="267" r:id="rId13"/>
    <p:sldId id="323" r:id="rId14"/>
    <p:sldId id="318" r:id="rId15"/>
    <p:sldId id="319" r:id="rId16"/>
    <p:sldId id="320" r:id="rId17"/>
    <p:sldId id="321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2"/>
  </p:normalViewPr>
  <p:slideViewPr>
    <p:cSldViewPr snapToGrid="0" snapToObjects="1">
      <p:cViewPr varScale="1">
        <p:scale>
          <a:sx n="122" d="100"/>
          <a:sy n="122" d="100"/>
        </p:scale>
        <p:origin x="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AE1C-89F3-014C-BBC5-A7E2246A7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A1463-374D-C046-9EF1-E8C06FA3E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A9B4E-589A-1847-BADF-B6EF5825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FC50B-A9E1-E249-9C25-AB8B9F7C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10A6E-C83D-1346-8E1F-345ADC33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6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D6A7-84B2-8E44-8866-1BB6E493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A1DDC-A1C2-1842-AA9D-81708AE7A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AB232-1C80-3C42-93BB-BF1676D6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0FC1E-E730-E040-AE92-2DA4C718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57B55-2C7D-3647-A2F2-3F990292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BC708-161F-F84C-9B56-0B335E1E6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7C03B-17D2-EE4F-9079-8D9E1F36B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9E89-CF3B-1240-85E2-2B6C3E68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EFFD-AA28-9545-ABA0-47ED25BD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4DE71-9033-A141-8F45-1A1B9C30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yellow_Industry &amp; Automo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383365" y="1268761"/>
            <a:ext cx="11473275" cy="482406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480"/>
              </a:spcBef>
              <a:buClr>
                <a:schemeClr val="tx2"/>
              </a:buClr>
              <a:buFont typeface="Wingdings" pitchFamily="2" charset="2"/>
              <a:buChar char="§"/>
              <a:defRPr sz="2000" kern="100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 dirty="0"/>
              <a:t>Insert Content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83365" y="260648"/>
            <a:ext cx="11473275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de-DE" dirty="0"/>
              <a:t>Insert title</a:t>
            </a:r>
            <a:endParaRPr lang="en-US" dirty="0"/>
          </a:p>
        </p:txBody>
      </p:sp>
      <p:pic>
        <p:nvPicPr>
          <p:cNvPr id="8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6199188"/>
            <a:ext cx="187989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7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383365" y="1268760"/>
            <a:ext cx="5616624" cy="482453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chemeClr val="tx2"/>
              </a:buClr>
              <a:buFont typeface="Wingdings" pitchFamily="2" charset="2"/>
              <a:buChar char="§"/>
              <a:defRPr sz="2000" kern="100" baseline="0">
                <a:latin typeface="Calibri" pitchFamily="34" charset="0"/>
              </a:defRPr>
            </a:lvl1pPr>
            <a:lvl2pPr marL="532800" indent="-2592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 sz="20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defRPr sz="20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  <a:tabLst/>
              <a:defRPr sz="2000" kern="100">
                <a:latin typeface="Calibri" pitchFamily="34" charset="0"/>
              </a:defRPr>
            </a:lvl4pPr>
            <a:lvl5pPr marL="1332000" indent="-228600">
              <a:buClr>
                <a:schemeClr val="bg2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 dirty="0"/>
              <a:t>Insert Content</a:t>
            </a:r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3"/>
          </p:nvPr>
        </p:nvSpPr>
        <p:spPr>
          <a:xfrm>
            <a:off x="768351" y="6561139"/>
            <a:ext cx="1056216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87504-487D-4C4C-821E-62E68AE2A91E}" type="datetime4">
              <a:rPr lang="en-US" smtClean="0"/>
              <a:t>February 6, 2020</a:t>
            </a:fld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383118" y="6561138"/>
            <a:ext cx="575733" cy="1079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689B0293-15B6-4B7A-8A96-312AE7DF1C07}" type="slidenum">
              <a:rPr lang="en-GB"/>
              <a:pPr/>
              <a:t>‹#›</a:t>
            </a:fld>
            <a:r>
              <a:rPr lang="en-GB" dirty="0"/>
              <a:t>  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824568" y="6561138"/>
            <a:ext cx="7152217" cy="1079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Title of Presentation / Meeting Name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6" hasCustomPrompt="1"/>
          </p:nvPr>
        </p:nvSpPr>
        <p:spPr>
          <a:xfrm>
            <a:off x="6239933" y="1268413"/>
            <a:ext cx="5613400" cy="482453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2000" kern="100" baseline="0">
                <a:latin typeface="Calibri" pitchFamily="34" charset="0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20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20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2000" kern="100">
                <a:latin typeface="Calibri" pitchFamily="34" charset="0"/>
              </a:defRPr>
            </a:lvl4pPr>
            <a:lvl5pPr marL="1332000" indent="-228600">
              <a:buClr>
                <a:schemeClr val="bg2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 dirty="0"/>
              <a:t>Insert Content</a:t>
            </a:r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</p:txBody>
      </p:sp>
      <p:pic>
        <p:nvPicPr>
          <p:cNvPr id="11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6199188"/>
            <a:ext cx="187989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83365" y="260648"/>
            <a:ext cx="11473275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de-DE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5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83365" y="260648"/>
            <a:ext cx="11473275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2800" cap="all" baseline="0"/>
            </a:lvl1pPr>
          </a:lstStyle>
          <a:p>
            <a:r>
              <a:rPr lang="en-US" noProof="0" dirty="0"/>
              <a:t>Insert title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quarter" idx="11" hasCustomPrompt="1"/>
          </p:nvPr>
        </p:nvSpPr>
        <p:spPr>
          <a:xfrm>
            <a:off x="383365" y="1268761"/>
            <a:ext cx="11473275" cy="482406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480"/>
              </a:spcBef>
              <a:buClr>
                <a:schemeClr val="bg2"/>
              </a:buClr>
              <a:buFont typeface="Wingdings" pitchFamily="2" charset="2"/>
              <a:buChar char="§"/>
              <a:defRPr sz="2000" kern="100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 dirty="0"/>
              <a:t>Insert Content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2"/>
          </p:nvPr>
        </p:nvSpPr>
        <p:spPr>
          <a:xfrm>
            <a:off x="768351" y="6561139"/>
            <a:ext cx="1056216" cy="109537"/>
          </a:xfrm>
          <a:prstGeom prst="rect">
            <a:avLst/>
          </a:prstGeom>
        </p:spPr>
        <p:txBody>
          <a:bodyPr wrap="none" lIns="0" tIns="0" rIns="0" bIns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800" dirty="0" err="1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07A191-85B9-414D-8020-3EB0D2B2383D}" type="datetime4">
              <a:rPr lang="en-US" smtClean="0"/>
              <a:t>February 6, 2020</a:t>
            </a:fld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383118" y="6561138"/>
            <a:ext cx="575733" cy="1079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24F4544F-7517-47D0-B72D-419475E9EDD5}" type="slidenum">
              <a:rPr lang="en-US" noProof="0" smtClean="0"/>
              <a:pPr/>
              <a:t>‹#›</a:t>
            </a:fld>
            <a:r>
              <a:rPr lang="en-GB" dirty="0"/>
              <a:t>  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1824568" y="6561138"/>
            <a:ext cx="7152217" cy="1079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Title of Presentation / Meeting Name</a:t>
            </a:r>
            <a:endParaRPr lang="de-DE" dirty="0"/>
          </a:p>
        </p:txBody>
      </p:sp>
      <p:pic>
        <p:nvPicPr>
          <p:cNvPr id="14" name="Picture 2" descr="C:\Users\nje\Desktop\Logos WMF und EMF\1000_SIK_Logo_ClaimR_NO_ARTWORK_RGB.wm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6744" y="6199188"/>
            <a:ext cx="187989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0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D6A7-9AFB-E743-9006-00CE4910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E85B6-A293-6547-84D7-61A28BE14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A49F-4A8A-D646-B411-7467434E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07F16-1448-874A-8BD0-C7DAC032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A78D-A831-4248-B87C-F9F18B70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C6DE-4525-8B45-9A27-25FF370C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389C4-86ED-684F-85A4-66607BAF1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1F461-7204-8C49-A6B8-9AB29261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86F4-825C-1241-B7C3-EC604701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6C9A3-195D-AD47-AE90-6D6ED6E8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31A1-EDDB-3841-A713-5B3F1893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CC834-5EA6-394E-B788-F2ED62553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60BFD-4F2F-4247-BA0E-899A4F8A0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CCE84-1A9E-F444-9BE6-ADEDCD96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ADFB4-2544-DA40-AEB2-765E7E9F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7C0BB-AE62-FD46-B294-C4AC2257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BFCE-3BBE-1340-B2D3-2C9C0C59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BB6C-B5A8-834C-90AE-BFC835620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E3F7A-7973-F549-A4CF-DF7989768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0DD7C-8CB1-F743-A3F2-567E966AB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9C628-D010-884B-A6D0-08ED39FB4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C0465-7BB7-414E-8F9F-1790E9CF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E8ABC-97AF-3548-A9B5-55DFFA23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BD4B1-37D0-5C49-9BF0-7DA2EC6A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9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002D-DB55-024E-8B93-2351C982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0CDEB-14C1-7E44-88E1-CFD64F74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3D8C1-BB9E-BF44-B503-1BAE78EA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16D93-0E12-4648-93FC-B30A6201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DF4F1-B0D1-CF4B-84C5-DB85A7DC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5A454-3493-4647-8EC8-4C88661F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607FC-4706-994F-B9D4-B7454A9A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7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85F8-EF8E-B24C-A975-90445AC0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453CC-CE81-BD40-8902-2DF46D8E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ED9C2-616D-F543-B014-9DBF51652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E941-8315-544E-9FA4-4AE77D60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B666F-3416-1F49-A6D1-85A0344F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1D270-F1CC-7048-A98C-9016147A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040D-3530-564B-91D2-9F19A24D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D585E-7306-E24D-8A43-394868FF7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2C536-7B35-3145-9723-241C7278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F2956-F614-0F4B-8342-DBE80BF3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7B69E-762B-8941-AC64-8129C56D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FD7EF-FCCD-8645-A6D3-645E875C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3F582-008C-454F-A500-94726377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A68EB-5393-1B4A-8E74-A9ECC8AA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EF5FB-92D1-6C42-B59B-991D8F4BC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0400-01D0-1340-B992-EAB905377668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4218B-8DFE-D64B-B1AE-D701C8BB3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58DA0-1A25-8D43-B53C-3F30D4FFD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38184-1382-B04E-8B1C-D74A228FC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40DE-67D5-CF43-8392-9A4314190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87CAB-0EA7-804B-ABEF-B9ACE06F2C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Sikaflex 11 FC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Elastomeric adhesive</a:t>
            </a:r>
          </a:p>
          <a:p>
            <a:r>
              <a:rPr lang="en-US" dirty="0"/>
              <a:t>Fast cure</a:t>
            </a:r>
          </a:p>
          <a:p>
            <a:r>
              <a:rPr lang="en-US" dirty="0"/>
              <a:t>Equivalent to Liquid Nails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sikaflex 11 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04" y="1027906"/>
            <a:ext cx="5312781" cy="53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5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Sikasil</a:t>
            </a:r>
            <a:r>
              <a:rPr lang="en-US" dirty="0"/>
              <a:t> 295 and </a:t>
            </a:r>
            <a:r>
              <a:rPr lang="en-US" dirty="0" err="1"/>
              <a:t>Sikasil</a:t>
            </a:r>
            <a:r>
              <a:rPr lang="en-US" dirty="0"/>
              <a:t> 290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Silicone sealants</a:t>
            </a:r>
          </a:p>
          <a:p>
            <a:r>
              <a:rPr lang="en-US" dirty="0"/>
              <a:t>Bonding to glass</a:t>
            </a:r>
          </a:p>
          <a:p>
            <a:r>
              <a:rPr lang="en-US" dirty="0"/>
              <a:t>Longest life expectancy</a:t>
            </a:r>
          </a:p>
          <a:p>
            <a:r>
              <a:rPr lang="en-US" dirty="0"/>
              <a:t>Non Staining</a:t>
            </a:r>
          </a:p>
          <a:p>
            <a:endParaRPr lang="en-US" dirty="0"/>
          </a:p>
          <a:p>
            <a:r>
              <a:rPr lang="en-US" dirty="0"/>
              <a:t>295 equal to Dow 795,756, Pecora 895, 864, Spectrum 2,3, SCS2000, and SCS 9000.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i="1" dirty="0"/>
          </a:p>
        </p:txBody>
      </p:sp>
      <p:pic>
        <p:nvPicPr>
          <p:cNvPr id="5" name="Picture 2" descr="D:\notes\data\System\Temp\notes\notesC4A9C8\IMG_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4957233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0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Sikasil</a:t>
            </a:r>
            <a:r>
              <a:rPr lang="en-US" dirty="0"/>
              <a:t> 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Bathrooms</a:t>
            </a:r>
          </a:p>
          <a:p>
            <a:r>
              <a:rPr lang="en-US" dirty="0"/>
              <a:t>Kitchens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sikasil gp kit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223963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Sealant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Sikaflex 2c NS Arctic</a:t>
            </a:r>
          </a:p>
          <a:p>
            <a:r>
              <a:rPr lang="en-US" dirty="0">
                <a:solidFill>
                  <a:prstClr val="black"/>
                </a:solidFill>
              </a:rPr>
              <a:t>Two-component, non-sag, polyurethane sealant</a:t>
            </a:r>
          </a:p>
          <a:p>
            <a:r>
              <a:rPr lang="en-US" dirty="0">
                <a:solidFill>
                  <a:prstClr val="black"/>
                </a:solidFill>
              </a:rPr>
              <a:t>Cold temperature mix and apply down to 15F.</a:t>
            </a:r>
          </a:p>
          <a:p>
            <a:r>
              <a:rPr lang="en-US" dirty="0">
                <a:solidFill>
                  <a:prstClr val="black"/>
                </a:solidFill>
              </a:rPr>
              <a:t>For installations when temperatures are between 15F and 50F.  For 50F and over use standard EZ Mix formula.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949" y="1027906"/>
            <a:ext cx="4138102" cy="5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30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5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b="1" dirty="0"/>
              <a:t>SEALANTS</a:t>
            </a:r>
          </a:p>
        </p:txBody>
      </p:sp>
      <p:sp>
        <p:nvSpPr>
          <p:cNvPr id="39" name="Datumsplatzhalter 3"/>
          <p:cNvSpPr>
            <a:spLocks noGrp="1"/>
          </p:cNvSpPr>
          <p:nvPr>
            <p:ph type="dt" sz="half" idx="12"/>
          </p:nvPr>
        </p:nvSpPr>
        <p:spPr>
          <a:xfrm>
            <a:off x="2100263" y="6561139"/>
            <a:ext cx="792162" cy="109537"/>
          </a:xfrm>
        </p:spPr>
        <p:txBody>
          <a:bodyPr/>
          <a:lstStyle/>
          <a:p>
            <a:pPr>
              <a:defRPr/>
            </a:pPr>
            <a:fld id="{9307A191-85B9-414D-8020-3EB0D2B2383D}" type="datetime4">
              <a:rPr lang="en-US" smtClean="0"/>
              <a:t>February 6, 2020</a:t>
            </a:fld>
            <a:endParaRPr lang="en-US" dirty="0"/>
          </a:p>
        </p:txBody>
      </p:sp>
      <p:sp>
        <p:nvSpPr>
          <p:cNvPr id="40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1811338" y="6561138"/>
            <a:ext cx="431800" cy="107950"/>
          </a:xfrm>
        </p:spPr>
        <p:txBody>
          <a:bodyPr/>
          <a:lstStyle/>
          <a:p>
            <a:fld id="{24F4544F-7517-47D0-B72D-419475E9EDD5}" type="slidenum">
              <a:rPr lang="en-US" smtClean="0"/>
              <a:pPr/>
              <a:t>14</a:t>
            </a:fld>
            <a:r>
              <a:rPr lang="en-US" dirty="0"/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981AA0-78B6-4C91-9E1B-611A84031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38" y="1268414"/>
            <a:ext cx="8605837" cy="41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1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umsplatzhalter 3"/>
          <p:cNvSpPr>
            <a:spLocks noGrp="1"/>
          </p:cNvSpPr>
          <p:nvPr>
            <p:ph type="dt" sz="half" idx="12"/>
          </p:nvPr>
        </p:nvSpPr>
        <p:spPr>
          <a:xfrm>
            <a:off x="2100263" y="6561139"/>
            <a:ext cx="792162" cy="109537"/>
          </a:xfrm>
        </p:spPr>
        <p:txBody>
          <a:bodyPr/>
          <a:lstStyle/>
          <a:p>
            <a:pPr>
              <a:defRPr/>
            </a:pPr>
            <a:fld id="{9307A191-85B9-414D-8020-3EB0D2B2383D}" type="datetime4">
              <a:rPr lang="en-US" smtClean="0"/>
              <a:t>February 6, 2020</a:t>
            </a:fld>
            <a:endParaRPr lang="en-US" dirty="0"/>
          </a:p>
        </p:txBody>
      </p:sp>
      <p:sp>
        <p:nvSpPr>
          <p:cNvPr id="40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1811338" y="6561138"/>
            <a:ext cx="431800" cy="107950"/>
          </a:xfrm>
        </p:spPr>
        <p:txBody>
          <a:bodyPr/>
          <a:lstStyle/>
          <a:p>
            <a:fld id="{24F4544F-7517-47D0-B72D-419475E9EDD5}" type="slidenum">
              <a:rPr lang="en-US" smtClean="0"/>
              <a:pPr/>
              <a:t>15</a:t>
            </a:fld>
            <a:r>
              <a:rPr lang="en-US" dirty="0"/>
              <a:t>  </a:t>
            </a:r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1811524" y="260648"/>
            <a:ext cx="8604956" cy="684076"/>
          </a:xfrm>
          <a:noFill/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b="1" dirty="0"/>
              <a:t>SEALANTS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19148-A807-4357-96C9-A3EC5EC3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39" y="1268413"/>
            <a:ext cx="8605837" cy="41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0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umsplatzhalter 3"/>
          <p:cNvSpPr>
            <a:spLocks noGrp="1"/>
          </p:cNvSpPr>
          <p:nvPr>
            <p:ph type="dt" sz="half" idx="12"/>
          </p:nvPr>
        </p:nvSpPr>
        <p:spPr>
          <a:xfrm>
            <a:off x="2100263" y="6561139"/>
            <a:ext cx="792162" cy="109537"/>
          </a:xfrm>
        </p:spPr>
        <p:txBody>
          <a:bodyPr/>
          <a:lstStyle/>
          <a:p>
            <a:pPr>
              <a:defRPr/>
            </a:pPr>
            <a:fld id="{9307A191-85B9-414D-8020-3EB0D2B2383D}" type="datetime4">
              <a:rPr lang="en-US" smtClean="0"/>
              <a:t>February 6, 2020</a:t>
            </a:fld>
            <a:endParaRPr lang="en-US" dirty="0"/>
          </a:p>
        </p:txBody>
      </p:sp>
      <p:sp>
        <p:nvSpPr>
          <p:cNvPr id="40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1811338" y="6561138"/>
            <a:ext cx="431800" cy="107950"/>
          </a:xfrm>
        </p:spPr>
        <p:txBody>
          <a:bodyPr/>
          <a:lstStyle/>
          <a:p>
            <a:fld id="{24F4544F-7517-47D0-B72D-419475E9EDD5}" type="slidenum">
              <a:rPr lang="en-US" smtClean="0"/>
              <a:pPr/>
              <a:t>16</a:t>
            </a:fld>
            <a:r>
              <a:rPr lang="en-US" dirty="0"/>
              <a:t>  </a:t>
            </a:r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1811524" y="260648"/>
            <a:ext cx="8604956" cy="684076"/>
          </a:xfrm>
          <a:noFill/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b="1" dirty="0"/>
              <a:t>SEALANTS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0C3C8-8BB4-4B86-977A-BEFB8D7B7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38" y="1278523"/>
            <a:ext cx="8605837" cy="41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8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umsplatzhalter 3"/>
          <p:cNvSpPr>
            <a:spLocks noGrp="1"/>
          </p:cNvSpPr>
          <p:nvPr>
            <p:ph type="dt" sz="half" idx="12"/>
          </p:nvPr>
        </p:nvSpPr>
        <p:spPr>
          <a:xfrm>
            <a:off x="2100263" y="6561139"/>
            <a:ext cx="792162" cy="109537"/>
          </a:xfrm>
        </p:spPr>
        <p:txBody>
          <a:bodyPr/>
          <a:lstStyle/>
          <a:p>
            <a:pPr>
              <a:defRPr/>
            </a:pPr>
            <a:fld id="{9307A191-85B9-414D-8020-3EB0D2B2383D}" type="datetime4">
              <a:rPr lang="en-US" smtClean="0"/>
              <a:t>February 6, 2020</a:t>
            </a:fld>
            <a:endParaRPr lang="en-US" dirty="0"/>
          </a:p>
        </p:txBody>
      </p:sp>
      <p:sp>
        <p:nvSpPr>
          <p:cNvPr id="40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1811338" y="6561138"/>
            <a:ext cx="431800" cy="107950"/>
          </a:xfrm>
        </p:spPr>
        <p:txBody>
          <a:bodyPr/>
          <a:lstStyle/>
          <a:p>
            <a:fld id="{24F4544F-7517-47D0-B72D-419475E9EDD5}" type="slidenum">
              <a:rPr lang="en-US" smtClean="0"/>
              <a:pPr/>
              <a:t>17</a:t>
            </a:fld>
            <a:r>
              <a:rPr lang="en-US" dirty="0"/>
              <a:t>  </a:t>
            </a:r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1811524" y="260648"/>
            <a:ext cx="8604956" cy="684076"/>
          </a:xfrm>
          <a:noFill/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b="1" dirty="0"/>
              <a:t>SEALANTS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A937A-5249-41EE-9AD8-D3E753D7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16" y="1268413"/>
            <a:ext cx="8604859" cy="4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umsplatzhalter 3"/>
          <p:cNvSpPr>
            <a:spLocks noGrp="1"/>
          </p:cNvSpPr>
          <p:nvPr>
            <p:ph type="dt" sz="half" idx="12"/>
          </p:nvPr>
        </p:nvSpPr>
        <p:spPr>
          <a:xfrm>
            <a:off x="2100263" y="6561139"/>
            <a:ext cx="792162" cy="109537"/>
          </a:xfrm>
        </p:spPr>
        <p:txBody>
          <a:bodyPr/>
          <a:lstStyle/>
          <a:p>
            <a:pPr>
              <a:defRPr/>
            </a:pPr>
            <a:fld id="{9307A191-85B9-414D-8020-3EB0D2B2383D}" type="datetime4">
              <a:rPr lang="en-US" smtClean="0"/>
              <a:t>February 6, 2020</a:t>
            </a:fld>
            <a:endParaRPr lang="en-US" dirty="0"/>
          </a:p>
        </p:txBody>
      </p:sp>
      <p:sp>
        <p:nvSpPr>
          <p:cNvPr id="40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1811338" y="6561138"/>
            <a:ext cx="431800" cy="107950"/>
          </a:xfrm>
        </p:spPr>
        <p:txBody>
          <a:bodyPr/>
          <a:lstStyle/>
          <a:p>
            <a:fld id="{24F4544F-7517-47D0-B72D-419475E9EDD5}" type="slidenum">
              <a:rPr lang="en-US" smtClean="0"/>
              <a:pPr/>
              <a:t>18</a:t>
            </a:fld>
            <a:r>
              <a:rPr lang="en-US" dirty="0"/>
              <a:t>  </a:t>
            </a:r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1811524" y="260648"/>
            <a:ext cx="8604956" cy="684076"/>
          </a:xfrm>
          <a:noFill/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b="1" dirty="0"/>
              <a:t>SEALANTS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26A07-172C-471F-A763-A8F9A78A5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38" y="1275565"/>
            <a:ext cx="8605837" cy="41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1811524" y="1268761"/>
            <a:ext cx="8604956" cy="4824065"/>
          </a:xfrm>
          <a:prstGeom prst="rect">
            <a:avLst/>
          </a:prstGeom>
        </p:spPr>
        <p:txBody>
          <a:bodyPr lIns="0" tIns="0" rIns="0" bIns="0"/>
          <a:lstStyle>
            <a:lvl1pPr marL="270000" indent="-270000" algn="l" rtl="0" eaLnBrk="1" fontAlgn="base" hangingPunct="1">
              <a:lnSpc>
                <a:spcPct val="90000"/>
              </a:lnSpc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 kern="100" baseline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B9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B9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B9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B9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2026"/>
              </a:buClr>
            </a:pPr>
            <a:r>
              <a:rPr lang="en-US" dirty="0">
                <a:solidFill>
                  <a:prstClr val="black"/>
                </a:solidFill>
              </a:rPr>
              <a:t>Founded in 1910 starting with waterproofing of tunnels in Europe</a:t>
            </a:r>
          </a:p>
          <a:p>
            <a:pPr>
              <a:buClr>
                <a:srgbClr val="EF2026"/>
              </a:buClr>
            </a:pPr>
            <a:r>
              <a:rPr lang="en-US" dirty="0">
                <a:solidFill>
                  <a:prstClr val="black"/>
                </a:solidFill>
              </a:rPr>
              <a:t>Subsidiaries in 100 countries with sales &gt; $7 billion</a:t>
            </a:r>
          </a:p>
          <a:p>
            <a:pPr>
              <a:buClr>
                <a:srgbClr val="EF2026"/>
              </a:buClr>
            </a:pPr>
            <a:r>
              <a:rPr lang="en-US" dirty="0">
                <a:solidFill>
                  <a:prstClr val="black"/>
                </a:solidFill>
              </a:rPr>
              <a:t>Over 17,000 employees with focus on innovation, about 1,000 people in R&amp;D</a:t>
            </a:r>
          </a:p>
          <a:p>
            <a:pPr>
              <a:buClr>
                <a:srgbClr val="EF2026"/>
              </a:buClr>
            </a:pPr>
            <a:r>
              <a:rPr lang="en-US" dirty="0">
                <a:solidFill>
                  <a:prstClr val="black"/>
                </a:solidFill>
              </a:rPr>
              <a:t>Leader in concrete expertise and concrete repair &amp; protection products</a:t>
            </a:r>
          </a:p>
          <a:p>
            <a:pPr>
              <a:buClr>
                <a:srgbClr val="EF2026"/>
              </a:buClr>
            </a:pPr>
            <a:r>
              <a:rPr lang="en-US" dirty="0">
                <a:solidFill>
                  <a:prstClr val="black"/>
                </a:solidFill>
              </a:rPr>
              <a:t>Still growing with a floor to roof construction product offering</a:t>
            </a:r>
          </a:p>
          <a:p>
            <a:pPr>
              <a:buClr>
                <a:srgbClr val="EF2026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811524" y="260648"/>
            <a:ext cx="8604956" cy="6840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 cap="all" baseline="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Sika global experience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Weltkarte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25227"/>
            <a:ext cx="6172200" cy="34345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7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1"/>
          </p:nvPr>
        </p:nvSpPr>
        <p:spPr>
          <a:xfrm>
            <a:off x="1811524" y="1268761"/>
            <a:ext cx="8604956" cy="482406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811524" y="260648"/>
            <a:ext cx="8604956" cy="684076"/>
          </a:xfrm>
        </p:spPr>
        <p:txBody>
          <a:bodyPr/>
          <a:lstStyle/>
          <a:p>
            <a:r>
              <a:rPr lang="en-US" dirty="0" err="1"/>
              <a:t>Sika’s</a:t>
            </a:r>
            <a:r>
              <a:rPr lang="en-US" dirty="0"/>
              <a:t> target markets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57300"/>
            <a:ext cx="2723784" cy="9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257300"/>
            <a:ext cx="2723783" cy="9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8" y="1257300"/>
            <a:ext cx="2723783" cy="9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22979"/>
            <a:ext cx="2723784" cy="9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022979"/>
            <a:ext cx="2723783" cy="9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8" y="3022979"/>
            <a:ext cx="2723783" cy="9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2723784" cy="9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800600"/>
            <a:ext cx="2723783" cy="9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8" y="4800600"/>
            <a:ext cx="2723783" cy="98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24401" y="2242499"/>
            <a:ext cx="27237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Flooring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77518" y="2256565"/>
            <a:ext cx="27237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Concrete Products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2" y="2241010"/>
            <a:ext cx="27237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Roofing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8801" y="4008178"/>
            <a:ext cx="27237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Waterproofing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1" y="4008178"/>
            <a:ext cx="27237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Residential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77518" y="4008596"/>
            <a:ext cx="27237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Repair &amp; Protection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8800" y="5788492"/>
            <a:ext cx="27237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Sealants &amp; Adhesives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0" y="5788492"/>
            <a:ext cx="27237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Industry/Manufacturing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0584" y="5785799"/>
            <a:ext cx="29150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Automotive/Transportation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57119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97126"/>
            <a:ext cx="9144000" cy="2387600"/>
          </a:xfrm>
        </p:spPr>
        <p:txBody>
          <a:bodyPr/>
          <a:lstStyle/>
          <a:p>
            <a:r>
              <a:rPr lang="en-US" dirty="0"/>
              <a:t>Sealants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19317"/>
          <a:stretch>
            <a:fillRect/>
          </a:stretch>
        </p:blipFill>
        <p:spPr bwMode="auto">
          <a:xfrm>
            <a:off x="1793522" y="230188"/>
            <a:ext cx="8604956" cy="39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19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Design and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Match joint size to sealant movement capability  - best 4 times anticipated</a:t>
            </a:r>
          </a:p>
          <a:p>
            <a:r>
              <a:rPr lang="en-US" sz="2000" dirty="0"/>
              <a:t>2:1 width to depth ratio is best</a:t>
            </a:r>
          </a:p>
          <a:p>
            <a:r>
              <a:rPr lang="en-US" sz="2000" dirty="0"/>
              <a:t>Install backer rod or tape to prevent 3-sided adhesion and control depth</a:t>
            </a:r>
          </a:p>
          <a:p>
            <a:r>
              <a:rPr lang="en-US" sz="2000" dirty="0"/>
              <a:t>Best to do work when joint at midpoint of movement</a:t>
            </a:r>
          </a:p>
          <a:p>
            <a:r>
              <a:rPr lang="en-US" sz="2000" dirty="0"/>
              <a:t>Sealant needs to be tooled to force it against the joint walls</a:t>
            </a:r>
          </a:p>
        </p:txBody>
      </p:sp>
      <p:pic>
        <p:nvPicPr>
          <p:cNvPr id="4" name="Content Placeholde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32" y="3698879"/>
            <a:ext cx="6612935" cy="315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81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Type:  S or M</a:t>
            </a:r>
          </a:p>
          <a:p>
            <a:pPr lvl="1"/>
            <a:r>
              <a:rPr lang="en-US" dirty="0"/>
              <a:t>Single or Multi-component</a:t>
            </a:r>
          </a:p>
          <a:p>
            <a:r>
              <a:rPr lang="en-US" dirty="0"/>
              <a:t>Grade:  P or NS</a:t>
            </a:r>
          </a:p>
          <a:p>
            <a:pPr lvl="1"/>
            <a:r>
              <a:rPr lang="en-US" dirty="0"/>
              <a:t>Pourable or Non-Sag</a:t>
            </a:r>
          </a:p>
          <a:p>
            <a:r>
              <a:rPr lang="en-US" dirty="0"/>
              <a:t>Class:  12.5, 25, 50, 100/50</a:t>
            </a:r>
          </a:p>
          <a:p>
            <a:pPr lvl="1"/>
            <a:r>
              <a:rPr lang="en-US" dirty="0"/>
              <a:t>% of movement</a:t>
            </a:r>
          </a:p>
          <a:p>
            <a:r>
              <a:rPr lang="en-US" dirty="0"/>
              <a:t>Use:  T, NT, I, M, G, A, O</a:t>
            </a:r>
          </a:p>
          <a:p>
            <a:pPr lvl="1"/>
            <a:r>
              <a:rPr lang="en-US" dirty="0"/>
              <a:t>Traffic</a:t>
            </a:r>
          </a:p>
          <a:p>
            <a:pPr lvl="1"/>
            <a:r>
              <a:rPr lang="en-US" dirty="0"/>
              <a:t>Non-traffic</a:t>
            </a:r>
          </a:p>
          <a:p>
            <a:pPr lvl="1"/>
            <a:r>
              <a:rPr lang="en-US" dirty="0"/>
              <a:t>Immersion</a:t>
            </a:r>
          </a:p>
          <a:p>
            <a:pPr lvl="1"/>
            <a:r>
              <a:rPr lang="en-US" dirty="0"/>
              <a:t>Mortar</a:t>
            </a:r>
          </a:p>
          <a:p>
            <a:pPr lvl="1"/>
            <a:r>
              <a:rPr lang="en-US" dirty="0"/>
              <a:t>Glass</a:t>
            </a:r>
          </a:p>
          <a:p>
            <a:pPr lvl="1"/>
            <a:r>
              <a:rPr lang="en-US" dirty="0"/>
              <a:t>Aluminum</a:t>
            </a:r>
          </a:p>
          <a:p>
            <a:pPr lvl="1"/>
            <a:r>
              <a:rPr lang="en-US" dirty="0"/>
              <a:t>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Astm</a:t>
            </a:r>
            <a:r>
              <a:rPr lang="en-US" dirty="0"/>
              <a:t> C-920 Sealant specification</a:t>
            </a:r>
          </a:p>
        </p:txBody>
      </p:sp>
      <p:pic>
        <p:nvPicPr>
          <p:cNvPr id="5" name="Picture 4" descr="may08$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4191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6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Sikaflex 1a and Sikaflex 1cSL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8202"/>
            <a:ext cx="5867399" cy="2596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9" b="26789"/>
          <a:stretch>
            <a:fillRect/>
          </a:stretch>
        </p:blipFill>
        <p:spPr>
          <a:xfrm>
            <a:off x="2076450" y="4229499"/>
            <a:ext cx="7677150" cy="2375350"/>
          </a:xfrm>
          <a:prstGeom prst="rect">
            <a:avLst/>
          </a:prstGeom>
        </p:spPr>
      </p:pic>
      <p:pic>
        <p:nvPicPr>
          <p:cNvPr id="9" name="Picture 8" descr="D:\Users\EMuench\Documents\CPD Sealing &amp; Bonding\Budget 2016\NSM RSB meeting presentations Nov 2015\sikaflex 1a+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8708">
            <a:off x="6325417" y="-77597"/>
            <a:ext cx="41656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1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Sikaflex 15 LM and Sika Hybrid 150 LM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Sikaflex 15 LM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Vertical</a:t>
            </a:r>
          </a:p>
          <a:p>
            <a:r>
              <a:rPr lang="en-US" dirty="0"/>
              <a:t>Most movement</a:t>
            </a:r>
          </a:p>
          <a:p>
            <a:r>
              <a:rPr lang="en-US" dirty="0"/>
              <a:t>EIFS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Sika Hybrid 150 LM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Hybrid sealant</a:t>
            </a:r>
          </a:p>
          <a:p>
            <a:r>
              <a:rPr lang="en-US" dirty="0"/>
              <a:t>White stays white</a:t>
            </a:r>
          </a:p>
          <a:p>
            <a:r>
              <a:rPr lang="en-US" dirty="0"/>
              <a:t>Better bond to vinyl </a:t>
            </a:r>
          </a:p>
        </p:txBody>
      </p:sp>
      <p:pic>
        <p:nvPicPr>
          <p:cNvPr id="7" name="Picture 4" descr="http://ecochoicewindows.ca/wp-content/uploads/2013/11/window-instal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12286"/>
            <a:ext cx="3839455" cy="28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012286"/>
            <a:ext cx="3820405" cy="278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0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Sikaflex 2c NS/SL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Two component urethane sealants</a:t>
            </a:r>
          </a:p>
          <a:p>
            <a:r>
              <a:rPr lang="en-US" dirty="0"/>
              <a:t>1.5 gallon and 3 gallon pails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66" y="1452564"/>
            <a:ext cx="630731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3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Macintosh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Sika’s target markets</vt:lpstr>
      <vt:lpstr>Sealants</vt:lpstr>
      <vt:lpstr>Joint Design and Installation</vt:lpstr>
      <vt:lpstr>Astm C-920 Sealant specification</vt:lpstr>
      <vt:lpstr>Sikaflex 1a and Sikaflex 1cSL</vt:lpstr>
      <vt:lpstr>Sikaflex 15 LM and Sika Hybrid 150 LM</vt:lpstr>
      <vt:lpstr>Sikaflex 2c NS/SL</vt:lpstr>
      <vt:lpstr>Sikaflex 11 FC</vt:lpstr>
      <vt:lpstr>Sikasil 295 and Sikasil 290</vt:lpstr>
      <vt:lpstr>Sikasil GP</vt:lpstr>
      <vt:lpstr>Sealant Innovations</vt:lpstr>
      <vt:lpstr>SEALANTS</vt:lpstr>
      <vt:lpstr>SEALANTS</vt:lpstr>
      <vt:lpstr>SEALANTS</vt:lpstr>
      <vt:lpstr>SEALANTS</vt:lpstr>
      <vt:lpstr>SEALANTS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Viar</dc:creator>
  <cp:lastModifiedBy>David Viar</cp:lastModifiedBy>
  <cp:revision>1</cp:revision>
  <dcterms:created xsi:type="dcterms:W3CDTF">2020-02-06T15:24:19Z</dcterms:created>
  <dcterms:modified xsi:type="dcterms:W3CDTF">2020-02-06T15:24:47Z</dcterms:modified>
</cp:coreProperties>
</file>